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5" r:id="rId4"/>
    <p:sldId id="276" r:id="rId5"/>
    <p:sldId id="270" r:id="rId6"/>
    <p:sldId id="277" r:id="rId7"/>
    <p:sldId id="278" r:id="rId8"/>
    <p:sldId id="257" r:id="rId9"/>
    <p:sldId id="271" r:id="rId10"/>
    <p:sldId id="272" r:id="rId11"/>
    <p:sldId id="261" r:id="rId12"/>
    <p:sldId id="280" r:id="rId13"/>
    <p:sldId id="273" r:id="rId14"/>
    <p:sldId id="28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F7691A2-86C2-47F6-B5B5-38B319792613}" type="datetimeFigureOut">
              <a:rPr lang="en-US" smtClean="0"/>
              <a:pPr/>
              <a:t>6/19/2013</a:t>
            </a:fld>
            <a:endParaRPr lang="en-AU"/>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6609DC-0526-4193-A1A5-B4374C438321}" type="slidenum">
              <a:rPr lang="en-AU" smtClean="0"/>
              <a:pPr/>
              <a:t>‹#›</a:t>
            </a:fld>
            <a:endParaRPr lang="en-AU"/>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56609DC-0526-4193-A1A5-B4374C43832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56609DC-0526-4193-A1A5-B4374C43832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56609DC-0526-4193-A1A5-B4374C43832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F7691A2-86C2-47F6-B5B5-38B319792613}" type="datetimeFigureOut">
              <a:rPr lang="en-US" smtClean="0"/>
              <a:pPr/>
              <a:t>6/19/2013</a:t>
            </a:fld>
            <a:endParaRPr lang="en-AU"/>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6609DC-0526-4193-A1A5-B4374C438321}" type="slidenum">
              <a:rPr lang="en-AU" smtClean="0"/>
              <a:pPr/>
              <a:t>‹#›</a:t>
            </a:fld>
            <a:endParaRPr lang="en-AU"/>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56609DC-0526-4193-A1A5-B4374C438321}" type="slidenum">
              <a:rPr lang="en-AU" smtClean="0"/>
              <a:pPr/>
              <a:t>‹#›</a:t>
            </a:fld>
            <a:endParaRPr lang="en-AU"/>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56609DC-0526-4193-A1A5-B4374C43832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B56609DC-0526-4193-A1A5-B4374C438321}" type="slidenum">
              <a:rPr lang="en-AU" smtClean="0"/>
              <a:pPr/>
              <a:t>‹#›</a:t>
            </a:fld>
            <a:endParaRPr lang="en-AU"/>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F7691A2-86C2-47F6-B5B5-38B319792613}" type="datetimeFigureOut">
              <a:rPr lang="en-US" smtClean="0"/>
              <a:pPr/>
              <a:t>6/19/2013</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B56609DC-0526-4193-A1A5-B4374C43832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F7691A2-86C2-47F6-B5B5-38B319792613}" type="datetimeFigureOut">
              <a:rPr lang="en-US" smtClean="0"/>
              <a:pPr/>
              <a:t>6/19/2013</a:t>
            </a:fld>
            <a:endParaRPr lang="en-AU"/>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6609DC-0526-4193-A1A5-B4374C438321}" type="slidenum">
              <a:rPr lang="en-AU" smtClean="0"/>
              <a:pPr/>
              <a:t>‹#›</a:t>
            </a:fld>
            <a:endParaRPr lang="en-AU"/>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F7691A2-86C2-47F6-B5B5-38B319792613}" type="datetimeFigureOut">
              <a:rPr lang="en-US" smtClean="0"/>
              <a:pPr/>
              <a:t>6/19/2013</a:t>
            </a:fld>
            <a:endParaRPr lang="en-AU"/>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6609DC-0526-4193-A1A5-B4374C438321}" type="slidenum">
              <a:rPr lang="en-AU" smtClean="0"/>
              <a:pPr/>
              <a:t>‹#›</a:t>
            </a:fld>
            <a:endParaRPr lang="en-AU"/>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AU"/>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F7691A2-86C2-47F6-B5B5-38B319792613}" type="datetimeFigureOut">
              <a:rPr lang="en-US" smtClean="0"/>
              <a:pPr/>
              <a:t>6/19/2013</a:t>
            </a:fld>
            <a:endParaRPr lang="en-AU"/>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56609DC-0526-4193-A1A5-B4374C438321}" type="slidenum">
              <a:rPr lang="en-AU" smtClean="0"/>
              <a:pPr/>
              <a:t>‹#›</a:t>
            </a:fld>
            <a:endParaRPr lang="en-AU"/>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handbook.cbhslewisham.nsw.edu.au/uf/product/www/search-australian-identity/03/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nsw.gov.au/discover_collections/history_nation/religion/catholics/therry/index.htm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youtube.com/watch?v=VaihMRq0cgM&amp;feature=player_embedd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istersofcharity.org.au/yesterday/oursto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atholicaustralia.com.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handbook.cbhslewisham.nsw.edu.au/uf/product/www/content/titles/search-australian-identity/01/02/activity/01/activit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58280" cy="1143000"/>
          </a:xfrm>
        </p:spPr>
        <p:txBody>
          <a:bodyPr>
            <a:normAutofit fontScale="90000"/>
          </a:bodyPr>
          <a:lstStyle/>
          <a:p>
            <a:r>
              <a:rPr lang="en-AU" b="1" dirty="0" smtClean="0">
                <a:latin typeface="Algerian" pitchFamily="82" charset="0"/>
              </a:rPr>
              <a:t>What is the Story of the Catholic Church in Australia?</a:t>
            </a:r>
            <a:endParaRPr lang="en-AU" b="1" dirty="0">
              <a:latin typeface="Algerian" pitchFamily="82" charset="0"/>
            </a:endParaRPr>
          </a:p>
        </p:txBody>
      </p:sp>
      <p:pic>
        <p:nvPicPr>
          <p:cNvPr id="1026" name="Picture 2"/>
          <p:cNvPicPr>
            <a:picLocks noGrp="1" noChangeAspect="1" noChangeArrowheads="1"/>
          </p:cNvPicPr>
          <p:nvPr>
            <p:ph idx="1"/>
          </p:nvPr>
        </p:nvPicPr>
        <p:blipFill>
          <a:blip r:embed="rId2"/>
          <a:stretch>
            <a:fillRect/>
          </a:stretch>
        </p:blipFill>
        <p:spPr bwMode="auto">
          <a:xfrm>
            <a:off x="1571604" y="1534949"/>
            <a:ext cx="6286544" cy="4974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Father James Dixon</a:t>
            </a:r>
            <a:endParaRPr lang="en-AU" dirty="0"/>
          </a:p>
        </p:txBody>
      </p:sp>
      <p:sp>
        <p:nvSpPr>
          <p:cNvPr id="3" name="Content Placeholder 2"/>
          <p:cNvSpPr>
            <a:spLocks noGrp="1"/>
          </p:cNvSpPr>
          <p:nvPr>
            <p:ph idx="1"/>
          </p:nvPr>
        </p:nvSpPr>
        <p:spPr>
          <a:xfrm>
            <a:off x="285720" y="1646237"/>
            <a:ext cx="8643998" cy="4526280"/>
          </a:xfrm>
        </p:spPr>
        <p:txBody>
          <a:bodyPr>
            <a:normAutofit fontScale="92500" lnSpcReduction="20000"/>
          </a:bodyPr>
          <a:lstStyle/>
          <a:p>
            <a:pPr>
              <a:buNone/>
            </a:pPr>
            <a:r>
              <a:rPr lang="en-AU" dirty="0" smtClean="0"/>
              <a:t>Using what you now know about Father Dixon, work with a partner to create a </a:t>
            </a:r>
            <a:r>
              <a:rPr lang="en-AU" dirty="0" err="1" smtClean="0"/>
              <a:t>Voki</a:t>
            </a:r>
            <a:r>
              <a:rPr lang="en-AU" dirty="0" smtClean="0"/>
              <a:t> who will answer this question:</a:t>
            </a:r>
          </a:p>
          <a:p>
            <a:endParaRPr lang="en-AU" dirty="0" smtClean="0"/>
          </a:p>
          <a:p>
            <a:pPr>
              <a:buNone/>
            </a:pPr>
            <a:r>
              <a:rPr lang="en-AU" b="1" dirty="0" smtClean="0">
                <a:solidFill>
                  <a:schemeClr val="accent1"/>
                </a:solidFill>
              </a:rPr>
              <a:t>				Why is Father Dixon known as 			the ‘founding  father’ of 					Catholicism in Australia?</a:t>
            </a:r>
          </a:p>
          <a:p>
            <a:pPr>
              <a:buNone/>
            </a:pPr>
            <a:endParaRPr lang="en-AU" dirty="0" smtClean="0"/>
          </a:p>
          <a:p>
            <a:pPr>
              <a:buNone/>
            </a:pPr>
            <a:r>
              <a:rPr lang="en-AU" dirty="0" smtClean="0">
                <a:solidFill>
                  <a:schemeClr val="bg1"/>
                </a:solidFill>
              </a:rPr>
              <a:t>				Include all of the details that you 			know and make sure your </a:t>
            </a:r>
            <a:r>
              <a:rPr lang="en-AU" dirty="0" err="1" smtClean="0">
                <a:solidFill>
                  <a:schemeClr val="bg1"/>
                </a:solidFill>
              </a:rPr>
              <a:t>Voki</a:t>
            </a:r>
            <a:r>
              <a:rPr lang="en-AU" dirty="0" smtClean="0">
                <a:solidFill>
                  <a:schemeClr val="bg1"/>
                </a:solidFill>
              </a:rPr>
              <a:t> 				speaks in full sentences.</a:t>
            </a:r>
            <a:endParaRPr lang="en-AU" dirty="0">
              <a:solidFill>
                <a:schemeClr val="bg1"/>
              </a:solidFill>
            </a:endParaRPr>
          </a:p>
        </p:txBody>
      </p:sp>
      <p:pic>
        <p:nvPicPr>
          <p:cNvPr id="4099" name="Picture 3"/>
          <p:cNvPicPr>
            <a:picLocks noChangeAspect="1" noChangeArrowheads="1"/>
          </p:cNvPicPr>
          <p:nvPr/>
        </p:nvPicPr>
        <p:blipFill>
          <a:blip r:embed="rId2"/>
          <a:srcRect/>
          <a:stretch>
            <a:fillRect/>
          </a:stretch>
        </p:blipFill>
        <p:spPr bwMode="auto">
          <a:xfrm>
            <a:off x="571472" y="3000372"/>
            <a:ext cx="2333625"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The Official Start</a:t>
            </a:r>
            <a:endParaRPr lang="en-AU" sz="4800" dirty="0"/>
          </a:p>
        </p:txBody>
      </p:sp>
      <p:sp>
        <p:nvSpPr>
          <p:cNvPr id="3" name="Content Placeholder 2"/>
          <p:cNvSpPr>
            <a:spLocks noGrp="1"/>
          </p:cNvSpPr>
          <p:nvPr>
            <p:ph idx="1"/>
          </p:nvPr>
        </p:nvSpPr>
        <p:spPr/>
        <p:txBody>
          <a:bodyPr>
            <a:normAutofit/>
          </a:bodyPr>
          <a:lstStyle/>
          <a:p>
            <a:pPr>
              <a:buNone/>
            </a:pPr>
            <a:endParaRPr lang="en-AU" dirty="0" smtClean="0"/>
          </a:p>
          <a:p>
            <a:pPr>
              <a:buNone/>
            </a:pPr>
            <a:endParaRPr lang="en-AU" dirty="0" smtClean="0"/>
          </a:p>
        </p:txBody>
      </p:sp>
      <p:sp>
        <p:nvSpPr>
          <p:cNvPr id="4" name="Rectangle 3"/>
          <p:cNvSpPr/>
          <p:nvPr/>
        </p:nvSpPr>
        <p:spPr>
          <a:xfrm>
            <a:off x="500034" y="1643050"/>
            <a:ext cx="8286808" cy="3108543"/>
          </a:xfrm>
          <a:prstGeom prst="rect">
            <a:avLst/>
          </a:prstGeom>
        </p:spPr>
        <p:txBody>
          <a:bodyPr wrap="square">
            <a:spAutoFit/>
          </a:bodyPr>
          <a:lstStyle/>
          <a:p>
            <a:r>
              <a:rPr lang="en-AU" sz="2800" dirty="0" smtClean="0"/>
              <a:t>Australia's Catholic Church officially began with the arrival of two chaplains sent by the British Government.</a:t>
            </a:r>
          </a:p>
          <a:p>
            <a:endParaRPr lang="en-AU" sz="2800" dirty="0" smtClean="0"/>
          </a:p>
          <a:p>
            <a:r>
              <a:rPr lang="en-AU" sz="2800" dirty="0" smtClean="0"/>
              <a:t>	Use the information found </a:t>
            </a:r>
            <a:r>
              <a:rPr lang="en-AU" sz="2800" dirty="0" smtClean="0">
                <a:hlinkClick r:id="rId2"/>
              </a:rPr>
              <a:t>here</a:t>
            </a:r>
            <a:r>
              <a:rPr lang="en-AU" sz="2800" dirty="0" smtClean="0"/>
              <a:t> to complete 	your cloze worksheet. You can find this 	website on 2 Clicks.</a:t>
            </a:r>
          </a:p>
        </p:txBody>
      </p:sp>
      <p:pic>
        <p:nvPicPr>
          <p:cNvPr id="5" name="Picture 2" descr="C:\Users\Rebecca\AppData\Local\Microsoft\Windows\Temporary Internet Files\Content.IE5\H9KH14ZE\MC900234134[1].wmf"/>
          <p:cNvPicPr>
            <a:picLocks noChangeAspect="1" noChangeArrowheads="1"/>
          </p:cNvPicPr>
          <p:nvPr/>
        </p:nvPicPr>
        <p:blipFill>
          <a:blip r:embed="rId3"/>
          <a:srcRect/>
          <a:stretch>
            <a:fillRect/>
          </a:stretch>
        </p:blipFill>
        <p:spPr bwMode="auto">
          <a:xfrm>
            <a:off x="214282" y="3571876"/>
            <a:ext cx="1131870" cy="1086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29718" cy="1000108"/>
          </a:xfrm>
        </p:spPr>
        <p:txBody>
          <a:bodyPr>
            <a:normAutofit/>
          </a:bodyPr>
          <a:lstStyle/>
          <a:p>
            <a:r>
              <a:rPr lang="en-AU" dirty="0" smtClean="0"/>
              <a:t>Father </a:t>
            </a:r>
            <a:r>
              <a:rPr lang="en-AU" dirty="0" err="1" smtClean="0"/>
              <a:t>Therry</a:t>
            </a:r>
            <a:endParaRPr lang="en-AU" dirty="0"/>
          </a:p>
        </p:txBody>
      </p:sp>
      <p:sp>
        <p:nvSpPr>
          <p:cNvPr id="3" name="Content Placeholder 2"/>
          <p:cNvSpPr>
            <a:spLocks noGrp="1"/>
          </p:cNvSpPr>
          <p:nvPr>
            <p:ph idx="4294967295"/>
          </p:nvPr>
        </p:nvSpPr>
        <p:spPr>
          <a:xfrm>
            <a:off x="0" y="714356"/>
            <a:ext cx="5357818" cy="6143644"/>
          </a:xfrm>
        </p:spPr>
        <p:txBody>
          <a:bodyPr>
            <a:normAutofit fontScale="85000" lnSpcReduction="10000"/>
          </a:bodyPr>
          <a:lstStyle/>
          <a:p>
            <a:r>
              <a:rPr lang="en-AU" dirty="0" smtClean="0"/>
              <a:t>Father </a:t>
            </a:r>
            <a:r>
              <a:rPr lang="en-AU" dirty="0" err="1" smtClean="0"/>
              <a:t>Therry</a:t>
            </a:r>
            <a:r>
              <a:rPr lang="en-AU" dirty="0" smtClean="0"/>
              <a:t> found the work in New South Wales extremely difficult, but he never gave up. </a:t>
            </a:r>
          </a:p>
          <a:p>
            <a:r>
              <a:rPr lang="en-AU" dirty="0" smtClean="0"/>
              <a:t>His work was wanted and respected by the Catholic convicts and many letters were written to him asking for his help. These letters are held in the NSW State Library today. They are a source of evidence of the trust the convicts placed in him. </a:t>
            </a:r>
          </a:p>
          <a:p>
            <a:r>
              <a:rPr lang="en-AU" dirty="0" smtClean="0"/>
              <a:t>Father </a:t>
            </a:r>
            <a:r>
              <a:rPr lang="en-AU" dirty="0" err="1" smtClean="0"/>
              <a:t>Therry</a:t>
            </a:r>
            <a:r>
              <a:rPr lang="en-AU" dirty="0" smtClean="0"/>
              <a:t> died in 1864 and his funeral was the biggest to have ever occurred in Sydney to that date.</a:t>
            </a:r>
          </a:p>
          <a:p>
            <a:endParaRPr lang="en-AU" dirty="0" smtClean="0"/>
          </a:p>
          <a:p>
            <a:endParaRPr lang="en-AU" dirty="0" smtClean="0"/>
          </a:p>
          <a:p>
            <a:endParaRPr lang="en-AU" dirty="0"/>
          </a:p>
        </p:txBody>
      </p:sp>
      <p:pic>
        <p:nvPicPr>
          <p:cNvPr id="6146" name="Picture 2"/>
          <p:cNvPicPr>
            <a:picLocks noChangeAspect="1" noChangeArrowheads="1"/>
          </p:cNvPicPr>
          <p:nvPr/>
        </p:nvPicPr>
        <p:blipFill>
          <a:blip r:embed="rId2"/>
          <a:srcRect/>
          <a:stretch>
            <a:fillRect/>
          </a:stretch>
        </p:blipFill>
        <p:spPr bwMode="auto">
          <a:xfrm>
            <a:off x="5786446" y="1142984"/>
            <a:ext cx="2721825" cy="4071965"/>
          </a:xfrm>
          <a:prstGeom prst="rect">
            <a:avLst/>
          </a:prstGeom>
          <a:noFill/>
          <a:ln w="9525">
            <a:noFill/>
            <a:miter lim="800000"/>
            <a:headEnd/>
            <a:tailEnd/>
          </a:ln>
          <a:effectLst/>
        </p:spPr>
      </p:pic>
      <p:sp>
        <p:nvSpPr>
          <p:cNvPr id="5" name="TextBox 4"/>
          <p:cNvSpPr txBox="1"/>
          <p:nvPr/>
        </p:nvSpPr>
        <p:spPr>
          <a:xfrm>
            <a:off x="5429256" y="5288340"/>
            <a:ext cx="3500462" cy="923330"/>
          </a:xfrm>
          <a:prstGeom prst="rect">
            <a:avLst/>
          </a:prstGeom>
          <a:noFill/>
        </p:spPr>
        <p:txBody>
          <a:bodyPr wrap="square" rtlCol="0">
            <a:spAutoFit/>
          </a:bodyPr>
          <a:lstStyle/>
          <a:p>
            <a:r>
              <a:rPr lang="en-AU" b="1" dirty="0" smtClean="0">
                <a:solidFill>
                  <a:schemeClr val="accent6"/>
                </a:solidFill>
              </a:rPr>
              <a:t>Click </a:t>
            </a:r>
            <a:r>
              <a:rPr lang="en-AU" b="1" dirty="0" smtClean="0">
                <a:solidFill>
                  <a:schemeClr val="accent6"/>
                </a:solidFill>
                <a:hlinkClick r:id="rId3"/>
              </a:rPr>
              <a:t>here</a:t>
            </a:r>
            <a:r>
              <a:rPr lang="en-AU" b="1" dirty="0" smtClean="0">
                <a:solidFill>
                  <a:schemeClr val="accent6"/>
                </a:solidFill>
              </a:rPr>
              <a:t> to see some of the letters written to Fr </a:t>
            </a:r>
            <a:r>
              <a:rPr lang="en-AU" b="1" dirty="0" err="1" smtClean="0">
                <a:solidFill>
                  <a:schemeClr val="accent6"/>
                </a:solidFill>
              </a:rPr>
              <a:t>Therry</a:t>
            </a:r>
            <a:r>
              <a:rPr lang="en-AU" b="1" dirty="0" smtClean="0">
                <a:solidFill>
                  <a:schemeClr val="accent6"/>
                </a:solidFill>
              </a:rPr>
              <a:t> by the convicts.</a:t>
            </a:r>
            <a:endParaRPr lang="en-A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Sisters of Charity</a:t>
            </a:r>
            <a:endParaRPr lang="en-AU" dirty="0"/>
          </a:p>
        </p:txBody>
      </p:sp>
      <p:sp>
        <p:nvSpPr>
          <p:cNvPr id="3" name="Content Placeholder 2"/>
          <p:cNvSpPr>
            <a:spLocks noGrp="1"/>
          </p:cNvSpPr>
          <p:nvPr>
            <p:ph idx="1"/>
          </p:nvPr>
        </p:nvSpPr>
        <p:spPr>
          <a:xfrm>
            <a:off x="214282" y="1646237"/>
            <a:ext cx="8715436" cy="4526280"/>
          </a:xfrm>
        </p:spPr>
        <p:txBody>
          <a:bodyPr>
            <a:normAutofit/>
          </a:bodyPr>
          <a:lstStyle/>
          <a:p>
            <a:pPr algn="ctr">
              <a:buNone/>
            </a:pPr>
            <a:r>
              <a:rPr lang="en-AU" sz="2800" dirty="0" smtClean="0"/>
              <a:t>Watch </a:t>
            </a:r>
            <a:r>
              <a:rPr lang="en-AU" sz="2800" dirty="0" smtClean="0">
                <a:hlinkClick r:id="rId2"/>
              </a:rPr>
              <a:t>this video </a:t>
            </a:r>
            <a:r>
              <a:rPr lang="en-AU" sz="2800" dirty="0" smtClean="0"/>
              <a:t>to learn about the Sisters of Charity and their founder, Mary </a:t>
            </a:r>
            <a:r>
              <a:rPr lang="en-AU" sz="2800" dirty="0" err="1" smtClean="0"/>
              <a:t>Aikenhead</a:t>
            </a:r>
            <a:r>
              <a:rPr lang="en-AU" sz="2800" dirty="0" smtClean="0"/>
              <a:t>.</a:t>
            </a:r>
          </a:p>
          <a:p>
            <a:pPr>
              <a:buNone/>
            </a:pPr>
            <a:endParaRPr lang="en-AU" dirty="0" smtClean="0"/>
          </a:p>
          <a:p>
            <a:pPr>
              <a:buNone/>
            </a:pPr>
            <a:endParaRPr lang="en-AU" dirty="0" smtClean="0"/>
          </a:p>
          <a:p>
            <a:pPr>
              <a:buNone/>
            </a:pPr>
            <a:endParaRPr lang="en-AU" dirty="0" smtClean="0"/>
          </a:p>
          <a:p>
            <a:endParaRPr lang="en-AU" dirty="0"/>
          </a:p>
        </p:txBody>
      </p:sp>
      <p:pic>
        <p:nvPicPr>
          <p:cNvPr id="7172" name="Picture 4"/>
          <p:cNvPicPr>
            <a:picLocks noChangeAspect="1" noChangeArrowheads="1"/>
          </p:cNvPicPr>
          <p:nvPr/>
        </p:nvPicPr>
        <p:blipFill>
          <a:blip r:embed="rId3"/>
          <a:srcRect/>
          <a:stretch>
            <a:fillRect/>
          </a:stretch>
        </p:blipFill>
        <p:spPr bwMode="auto">
          <a:xfrm>
            <a:off x="2071670" y="2818462"/>
            <a:ext cx="5114922" cy="3796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Sisters of Charity</a:t>
            </a:r>
            <a:endParaRPr lang="en-AU" dirty="0"/>
          </a:p>
        </p:txBody>
      </p:sp>
      <p:sp>
        <p:nvSpPr>
          <p:cNvPr id="3" name="Content Placeholder 2"/>
          <p:cNvSpPr>
            <a:spLocks noGrp="1"/>
          </p:cNvSpPr>
          <p:nvPr>
            <p:ph idx="1"/>
          </p:nvPr>
        </p:nvSpPr>
        <p:spPr/>
        <p:txBody>
          <a:bodyPr/>
          <a:lstStyle/>
          <a:p>
            <a:r>
              <a:rPr lang="en-AU" dirty="0" smtClean="0"/>
              <a:t>Research the Sisters of Charity at </a:t>
            </a:r>
            <a:r>
              <a:rPr lang="en-AU" dirty="0" smtClean="0">
                <a:hlinkClick r:id="rId2"/>
              </a:rPr>
              <a:t>http://www.sistersofcharity.org.au/yesterday/ourstory/</a:t>
            </a:r>
            <a:r>
              <a:rPr lang="en-AU" dirty="0" smtClean="0"/>
              <a:t>  (2 Clicks)</a:t>
            </a:r>
          </a:p>
          <a:p>
            <a:r>
              <a:rPr lang="en-AU" dirty="0" smtClean="0"/>
              <a:t>Construct a timeline that shows key dates in the beginning of this order in Australia.</a:t>
            </a:r>
          </a:p>
          <a:p>
            <a:r>
              <a:rPr lang="en-AU" dirty="0" smtClean="0"/>
              <a:t>Include an entry for 2013 that shows the work they continue to do today.</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 on Learning</a:t>
            </a:r>
            <a:endParaRPr lang="en-AU" dirty="0"/>
          </a:p>
        </p:txBody>
      </p:sp>
      <p:sp>
        <p:nvSpPr>
          <p:cNvPr id="3" name="Content Placeholder 2"/>
          <p:cNvSpPr>
            <a:spLocks noGrp="1"/>
          </p:cNvSpPr>
          <p:nvPr>
            <p:ph idx="1"/>
          </p:nvPr>
        </p:nvSpPr>
        <p:spPr/>
        <p:txBody>
          <a:bodyPr/>
          <a:lstStyle/>
          <a:p>
            <a:pPr marL="0" indent="0">
              <a:buNone/>
            </a:pPr>
            <a:r>
              <a:rPr lang="en-AU" dirty="0" smtClean="0"/>
              <a:t>Using what you now know about the story of the early Catholic Community in Australia, fill out your inquiry sheet with as much detail as possible. </a:t>
            </a:r>
            <a:endParaRPr lang="en-AU" dirty="0"/>
          </a:p>
        </p:txBody>
      </p:sp>
      <p:pic>
        <p:nvPicPr>
          <p:cNvPr id="4" name="Picture 3" descr="C:\Users\Rebecca\AppData\Local\Microsoft\Windows\Temporary Internet Files\Content.IE5\H9KH14ZE\MC900234134[1].wmf"/>
          <p:cNvPicPr>
            <a:picLocks noChangeAspect="1" noChangeArrowheads="1"/>
          </p:cNvPicPr>
          <p:nvPr/>
        </p:nvPicPr>
        <p:blipFill>
          <a:blip r:embed="rId2"/>
          <a:srcRect/>
          <a:stretch>
            <a:fillRect/>
          </a:stretch>
        </p:blipFill>
        <p:spPr bwMode="auto">
          <a:xfrm>
            <a:off x="1979712" y="476672"/>
            <a:ext cx="1131870" cy="1086700"/>
          </a:xfrm>
          <a:prstGeom prst="rect">
            <a:avLst/>
          </a:prstGeom>
          <a:noFill/>
        </p:spPr>
      </p:pic>
    </p:spTree>
    <p:extLst>
      <p:ext uri="{BB962C8B-B14F-4D97-AF65-F5344CB8AC3E}">
        <p14:creationId xmlns:p14="http://schemas.microsoft.com/office/powerpoint/2010/main" val="107360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047735"/>
          </a:xfrm>
        </p:spPr>
        <p:txBody>
          <a:bodyPr>
            <a:normAutofit fontScale="90000"/>
          </a:bodyPr>
          <a:lstStyle/>
          <a:p>
            <a:r>
              <a:rPr lang="en-AU" sz="3600" b="1" dirty="0" smtClean="0">
                <a:latin typeface="Algerian" pitchFamily="82" charset="0"/>
              </a:rPr>
              <a:t>What is the Story of the Catholic Church in Australia?</a:t>
            </a:r>
            <a:endParaRPr lang="en-AU" sz="3600" dirty="0"/>
          </a:p>
        </p:txBody>
      </p:sp>
      <p:sp>
        <p:nvSpPr>
          <p:cNvPr id="3" name="Subtitle 2"/>
          <p:cNvSpPr>
            <a:spLocks noGrp="1"/>
          </p:cNvSpPr>
          <p:nvPr>
            <p:ph type="subTitle" idx="1"/>
          </p:nvPr>
        </p:nvSpPr>
        <p:spPr>
          <a:xfrm>
            <a:off x="285720" y="2571744"/>
            <a:ext cx="8678768" cy="4500594"/>
          </a:xfrm>
        </p:spPr>
        <p:txBody>
          <a:bodyPr>
            <a:normAutofit/>
          </a:bodyPr>
          <a:lstStyle/>
          <a:p>
            <a:pPr algn="l">
              <a:lnSpc>
                <a:spcPct val="150000"/>
              </a:lnSpc>
            </a:pPr>
            <a:r>
              <a:rPr lang="en-AU" sz="2400" b="1" dirty="0" smtClean="0">
                <a:solidFill>
                  <a:schemeClr val="accent3"/>
                </a:solidFill>
              </a:rPr>
              <a:t>When </a:t>
            </a:r>
            <a:r>
              <a:rPr lang="en-AU" sz="2400" i="1" dirty="0" smtClean="0"/>
              <a:t>did the first Catholics arrive in Australia?</a:t>
            </a:r>
            <a:endParaRPr lang="en-AU" sz="2400" i="1" dirty="0" smtClean="0">
              <a:solidFill>
                <a:schemeClr val="accent3"/>
              </a:solidFill>
            </a:endParaRPr>
          </a:p>
          <a:p>
            <a:pPr algn="l">
              <a:lnSpc>
                <a:spcPct val="150000"/>
              </a:lnSpc>
            </a:pPr>
            <a:r>
              <a:rPr lang="en-AU" sz="2400" b="1" dirty="0" smtClean="0">
                <a:solidFill>
                  <a:schemeClr val="accent3"/>
                </a:solidFill>
              </a:rPr>
              <a:t>Where </a:t>
            </a:r>
            <a:r>
              <a:rPr lang="en-AU" sz="2400" i="1" dirty="0" smtClean="0"/>
              <a:t>did they come from?</a:t>
            </a:r>
            <a:endParaRPr lang="en-AU" sz="2400" b="1" dirty="0" smtClean="0">
              <a:solidFill>
                <a:schemeClr val="accent3"/>
              </a:solidFill>
            </a:endParaRPr>
          </a:p>
          <a:p>
            <a:pPr algn="l">
              <a:lnSpc>
                <a:spcPct val="150000"/>
              </a:lnSpc>
            </a:pPr>
            <a:r>
              <a:rPr lang="en-AU" sz="2400" b="1" dirty="0" smtClean="0">
                <a:solidFill>
                  <a:schemeClr val="accent3"/>
                </a:solidFill>
              </a:rPr>
              <a:t>Who</a:t>
            </a:r>
            <a:r>
              <a:rPr lang="en-AU" sz="2400" dirty="0" smtClean="0"/>
              <a:t> </a:t>
            </a:r>
            <a:r>
              <a:rPr lang="en-AU" sz="2400" i="1" dirty="0" smtClean="0"/>
              <a:t>were some key figures in the early Australian Catholic community? </a:t>
            </a:r>
            <a:endParaRPr lang="en-AU" sz="2400" dirty="0" smtClean="0"/>
          </a:p>
          <a:p>
            <a:pPr algn="l">
              <a:lnSpc>
                <a:spcPct val="150000"/>
              </a:lnSpc>
            </a:pPr>
            <a:r>
              <a:rPr lang="en-AU" sz="2400" b="1" dirty="0" smtClean="0">
                <a:solidFill>
                  <a:schemeClr val="accent3"/>
                </a:solidFill>
              </a:rPr>
              <a:t>What</a:t>
            </a:r>
            <a:r>
              <a:rPr lang="en-AU" sz="2400" dirty="0" smtClean="0"/>
              <a:t> </a:t>
            </a:r>
            <a:r>
              <a:rPr lang="en-AU" sz="2400" i="1" dirty="0" smtClean="0"/>
              <a:t>challenges did they face? </a:t>
            </a:r>
          </a:p>
          <a:p>
            <a:pPr algn="ctr">
              <a:lnSpc>
                <a:spcPct val="150000"/>
              </a:lnSpc>
            </a:pPr>
            <a:r>
              <a:rPr lang="en-AU" sz="2400" i="1" dirty="0" smtClean="0">
                <a:solidFill>
                  <a:schemeClr val="bg1"/>
                </a:solidFill>
              </a:rPr>
              <a:t>	</a:t>
            </a:r>
            <a:r>
              <a:rPr lang="en-AU" sz="2000" i="1" dirty="0" smtClean="0">
                <a:solidFill>
                  <a:schemeClr val="bg1"/>
                </a:solidFill>
              </a:rPr>
              <a:t>Come up with one more inquiry question of your own that you	 </a:t>
            </a:r>
          </a:p>
          <a:p>
            <a:pPr algn="ctr">
              <a:lnSpc>
                <a:spcPct val="150000"/>
              </a:lnSpc>
            </a:pPr>
            <a:r>
              <a:rPr lang="en-AU" sz="2000" i="1" dirty="0">
                <a:solidFill>
                  <a:schemeClr val="bg1"/>
                </a:solidFill>
              </a:rPr>
              <a:t>	</a:t>
            </a:r>
            <a:r>
              <a:rPr lang="en-AU" sz="2000" i="1" dirty="0" smtClean="0">
                <a:solidFill>
                  <a:schemeClr val="bg1"/>
                </a:solidFill>
              </a:rPr>
              <a:t>you would like to find out about. Write your question in the space provided on your inquiry worksheet. </a:t>
            </a:r>
            <a:endParaRPr lang="en-AU" sz="2000" dirty="0">
              <a:solidFill>
                <a:schemeClr val="bg1"/>
              </a:solidFill>
            </a:endParaRPr>
          </a:p>
        </p:txBody>
      </p:sp>
      <p:sp>
        <p:nvSpPr>
          <p:cNvPr id="4" name="TextBox 3"/>
          <p:cNvSpPr txBox="1"/>
          <p:nvPr/>
        </p:nvSpPr>
        <p:spPr>
          <a:xfrm>
            <a:off x="642910" y="1643050"/>
            <a:ext cx="8072494" cy="523220"/>
          </a:xfrm>
          <a:prstGeom prst="rect">
            <a:avLst/>
          </a:prstGeom>
          <a:noFill/>
        </p:spPr>
        <p:txBody>
          <a:bodyPr wrap="square" rtlCol="0">
            <a:spAutoFit/>
          </a:bodyPr>
          <a:lstStyle/>
          <a:p>
            <a:pPr algn="ctr"/>
            <a:r>
              <a:rPr lang="en-AU" sz="2800" b="1" dirty="0" smtClean="0">
                <a:solidFill>
                  <a:schemeClr val="accent5"/>
                </a:solidFill>
              </a:rPr>
              <a:t>Generating inquiry questions for our unit</a:t>
            </a:r>
            <a:endParaRPr lang="en-AU" sz="2800" b="1" dirty="0">
              <a:solidFill>
                <a:schemeClr val="accent5"/>
              </a:solidFill>
            </a:endParaRPr>
          </a:p>
        </p:txBody>
      </p:sp>
      <p:pic>
        <p:nvPicPr>
          <p:cNvPr id="2050" name="Picture 2" descr="C:\Users\Rebecca\AppData\Local\Microsoft\Windows\Temporary Internet Files\Content.IE5\H9KH14ZE\MC900234134[1].wmf"/>
          <p:cNvPicPr>
            <a:picLocks noChangeAspect="1" noChangeArrowheads="1"/>
          </p:cNvPicPr>
          <p:nvPr/>
        </p:nvPicPr>
        <p:blipFill>
          <a:blip r:embed="rId2"/>
          <a:srcRect/>
          <a:stretch>
            <a:fillRect/>
          </a:stretch>
        </p:blipFill>
        <p:spPr bwMode="auto">
          <a:xfrm>
            <a:off x="208344" y="5429264"/>
            <a:ext cx="1131870" cy="1086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29718" cy="928670"/>
          </a:xfrm>
        </p:spPr>
        <p:txBody>
          <a:bodyPr/>
          <a:lstStyle/>
          <a:p>
            <a:r>
              <a:rPr lang="en-AU" dirty="0" smtClean="0"/>
              <a:t>It all began in Britain...</a:t>
            </a:r>
            <a:endParaRPr lang="en-AU" dirty="0"/>
          </a:p>
        </p:txBody>
      </p:sp>
      <p:sp>
        <p:nvSpPr>
          <p:cNvPr id="3" name="Content Placeholder 2"/>
          <p:cNvSpPr>
            <a:spLocks noGrp="1"/>
          </p:cNvSpPr>
          <p:nvPr>
            <p:ph idx="4294967295"/>
          </p:nvPr>
        </p:nvSpPr>
        <p:spPr>
          <a:xfrm>
            <a:off x="0" y="857232"/>
            <a:ext cx="9144000" cy="6000768"/>
          </a:xfrm>
        </p:spPr>
        <p:txBody>
          <a:bodyPr>
            <a:normAutofit fontScale="77500" lnSpcReduction="20000"/>
          </a:bodyPr>
          <a:lstStyle/>
          <a:p>
            <a:pPr>
              <a:lnSpc>
                <a:spcPct val="170000"/>
              </a:lnSpc>
            </a:pPr>
            <a:r>
              <a:rPr lang="en-AU" dirty="0" smtClean="0"/>
              <a:t>During the 1700s, living conditions were very difficult in Britain. This led to a rise in crime, with governments introducing harsh laws and severe punishments. A person could be gaoled for stealing a loaf of bread to feed a hungry family. </a:t>
            </a:r>
          </a:p>
          <a:p>
            <a:pPr>
              <a:lnSpc>
                <a:spcPct val="170000"/>
              </a:lnSpc>
            </a:pPr>
            <a:r>
              <a:rPr lang="en-AU" dirty="0" smtClean="0"/>
              <a:t>Prisons became so crowded that old ships were used to house prisoners.</a:t>
            </a:r>
          </a:p>
          <a:p>
            <a:pPr>
              <a:lnSpc>
                <a:spcPct val="170000"/>
              </a:lnSpc>
            </a:pPr>
            <a:r>
              <a:rPr lang="en-AU" dirty="0" smtClean="0">
                <a:solidFill>
                  <a:schemeClr val="accent3"/>
                </a:solidFill>
              </a:rPr>
              <a:t>Catholics were treated very harshly.  They could not own land, vote, attend Mass, receive a university education or hold public office.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8643998" cy="7211205"/>
          </a:xfrm>
          <a:prstGeom prst="rect">
            <a:avLst/>
          </a:prstGeom>
        </p:spPr>
        <p:txBody>
          <a:bodyPr wrap="square">
            <a:spAutoFit/>
          </a:bodyPr>
          <a:lstStyle/>
          <a:p>
            <a:pPr>
              <a:lnSpc>
                <a:spcPct val="150000"/>
              </a:lnSpc>
            </a:pPr>
            <a:r>
              <a:rPr lang="en-AU" sz="2000" dirty="0" smtClean="0"/>
              <a:t>					In 1788 the First Fleet landed in 					Australia, carrying many 						prisoners from the overcrowded 					gaols of Britain.</a:t>
            </a:r>
          </a:p>
          <a:p>
            <a:pPr>
              <a:lnSpc>
                <a:spcPct val="150000"/>
              </a:lnSpc>
            </a:pPr>
            <a:endParaRPr lang="en-AU" sz="2000" dirty="0" smtClean="0"/>
          </a:p>
          <a:p>
            <a:pPr>
              <a:lnSpc>
                <a:spcPct val="150000"/>
              </a:lnSpc>
            </a:pPr>
            <a:endParaRPr lang="en-AU" sz="2000" dirty="0" smtClean="0"/>
          </a:p>
          <a:p>
            <a:pPr>
              <a:lnSpc>
                <a:spcPct val="150000"/>
              </a:lnSpc>
            </a:pPr>
            <a:endParaRPr lang="en-AU" sz="2000" dirty="0" smtClean="0"/>
          </a:p>
          <a:p>
            <a:pPr>
              <a:lnSpc>
                <a:spcPct val="150000"/>
              </a:lnSpc>
            </a:pPr>
            <a:r>
              <a:rPr lang="en-AU" dirty="0" smtClean="0">
                <a:solidFill>
                  <a:schemeClr val="accent3"/>
                </a:solidFill>
              </a:rPr>
              <a:t>In 1798 many Catholics in Ireland rebelled </a:t>
            </a:r>
          </a:p>
          <a:p>
            <a:pPr>
              <a:lnSpc>
                <a:spcPct val="150000"/>
              </a:lnSpc>
            </a:pPr>
            <a:r>
              <a:rPr lang="en-AU" dirty="0" smtClean="0">
                <a:solidFill>
                  <a:schemeClr val="accent3"/>
                </a:solidFill>
              </a:rPr>
              <a:t>against England. The rebellion was violent </a:t>
            </a:r>
          </a:p>
          <a:p>
            <a:pPr>
              <a:lnSpc>
                <a:spcPct val="150000"/>
              </a:lnSpc>
            </a:pPr>
            <a:r>
              <a:rPr lang="en-AU" dirty="0" smtClean="0">
                <a:solidFill>
                  <a:schemeClr val="accent3"/>
                </a:solidFill>
              </a:rPr>
              <a:t>and the Irish rebels were imprisoned </a:t>
            </a:r>
          </a:p>
          <a:p>
            <a:pPr>
              <a:lnSpc>
                <a:spcPct val="150000"/>
              </a:lnSpc>
            </a:pPr>
            <a:r>
              <a:rPr lang="en-AU" dirty="0" smtClean="0">
                <a:solidFill>
                  <a:schemeClr val="accent3"/>
                </a:solidFill>
              </a:rPr>
              <a:t>and transported to far-off Botany Bay </a:t>
            </a:r>
          </a:p>
          <a:p>
            <a:pPr>
              <a:lnSpc>
                <a:spcPct val="150000"/>
              </a:lnSpc>
            </a:pPr>
            <a:r>
              <a:rPr lang="en-AU" dirty="0" smtClean="0">
                <a:solidFill>
                  <a:schemeClr val="accent3"/>
                </a:solidFill>
              </a:rPr>
              <a:t>to join the convicts who had been sent </a:t>
            </a:r>
          </a:p>
          <a:p>
            <a:pPr>
              <a:lnSpc>
                <a:spcPct val="150000"/>
              </a:lnSpc>
            </a:pPr>
            <a:r>
              <a:rPr lang="en-AU" dirty="0" smtClean="0">
                <a:solidFill>
                  <a:schemeClr val="accent3"/>
                </a:solidFill>
              </a:rPr>
              <a:t>ten years earlier on the First Fleet.</a:t>
            </a:r>
          </a:p>
          <a:p>
            <a:pPr>
              <a:lnSpc>
                <a:spcPct val="150000"/>
              </a:lnSpc>
            </a:pPr>
            <a:r>
              <a:rPr lang="en-AU" sz="2000" dirty="0" smtClean="0">
                <a:solidFill>
                  <a:schemeClr val="bg1"/>
                </a:solidFill>
              </a:rPr>
              <a:t>		     </a:t>
            </a:r>
          </a:p>
          <a:p>
            <a:pPr>
              <a:lnSpc>
                <a:spcPct val="150000"/>
              </a:lnSpc>
            </a:pPr>
            <a:r>
              <a:rPr lang="en-AU" sz="2000" dirty="0" smtClean="0">
                <a:solidFill>
                  <a:schemeClr val="bg1"/>
                </a:solidFill>
              </a:rPr>
              <a:t>		     </a:t>
            </a:r>
          </a:p>
          <a:p>
            <a:pPr>
              <a:lnSpc>
                <a:spcPct val="170000"/>
              </a:lnSpc>
              <a:buFont typeface="Arial" pitchFamily="34" charset="0"/>
              <a:buChar char="•"/>
            </a:pPr>
            <a:endParaRPr lang="en-AU" dirty="0"/>
          </a:p>
        </p:txBody>
      </p:sp>
      <p:sp>
        <p:nvSpPr>
          <p:cNvPr id="5" name="Title 4"/>
          <p:cNvSpPr>
            <a:spLocks noGrp="1"/>
          </p:cNvSpPr>
          <p:nvPr>
            <p:ph type="title" idx="4294967295"/>
          </p:nvPr>
        </p:nvSpPr>
        <p:spPr>
          <a:xfrm>
            <a:off x="0" y="254000"/>
            <a:ext cx="8929718" cy="746108"/>
          </a:xfrm>
        </p:spPr>
        <p:txBody>
          <a:bodyPr>
            <a:normAutofit fontScale="90000"/>
          </a:bodyPr>
          <a:lstStyle/>
          <a:p>
            <a:r>
              <a:rPr lang="en-AU" dirty="0" smtClean="0"/>
              <a:t>Transportation to New South Wales</a:t>
            </a:r>
            <a:endParaRPr lang="en-AU" dirty="0"/>
          </a:p>
        </p:txBody>
      </p:sp>
      <p:pic>
        <p:nvPicPr>
          <p:cNvPr id="1026" name="Picture 2"/>
          <p:cNvPicPr>
            <a:picLocks noGrp="1" noChangeAspect="1" noChangeArrowheads="1"/>
          </p:cNvPicPr>
          <p:nvPr>
            <p:ph idx="4294967295"/>
          </p:nvPr>
        </p:nvPicPr>
        <p:blipFill>
          <a:blip r:embed="rId2"/>
          <a:srcRect/>
          <a:stretch>
            <a:fillRect/>
          </a:stretch>
        </p:blipFill>
        <p:spPr bwMode="auto">
          <a:xfrm>
            <a:off x="5000628" y="3643314"/>
            <a:ext cx="3937000" cy="26241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58" y="928670"/>
            <a:ext cx="3714776" cy="3207537"/>
          </a:xfrm>
          <a:prstGeom prst="rect">
            <a:avLst/>
          </a:prstGeom>
          <a:noFill/>
          <a:ln w="9525">
            <a:noFill/>
            <a:miter lim="800000"/>
            <a:headEnd/>
            <a:tailEnd/>
          </a:ln>
          <a:effectLst/>
        </p:spPr>
      </p:pic>
      <p:sp>
        <p:nvSpPr>
          <p:cNvPr id="9" name="TextBox 8"/>
          <p:cNvSpPr txBox="1"/>
          <p:nvPr/>
        </p:nvSpPr>
        <p:spPr>
          <a:xfrm>
            <a:off x="5929322" y="6215082"/>
            <a:ext cx="2928958" cy="369332"/>
          </a:xfrm>
          <a:prstGeom prst="rect">
            <a:avLst/>
          </a:prstGeom>
          <a:noFill/>
        </p:spPr>
        <p:txBody>
          <a:bodyPr wrap="square" rtlCol="0">
            <a:spAutoFit/>
          </a:bodyPr>
          <a:lstStyle/>
          <a:p>
            <a:r>
              <a:rPr lang="en-AU" dirty="0" smtClean="0">
                <a:solidFill>
                  <a:schemeClr val="bg1"/>
                </a:solidFill>
              </a:rPr>
              <a:t>The Irish Rebellion</a:t>
            </a:r>
            <a:endParaRPr lang="en-AU"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246638"/>
          </a:xfrm>
        </p:spPr>
        <p:txBody>
          <a:bodyPr>
            <a:normAutofit/>
          </a:bodyPr>
          <a:lstStyle/>
          <a:p>
            <a:r>
              <a:rPr lang="en-AU" sz="3000" b="1" dirty="0" smtClean="0">
                <a:solidFill>
                  <a:schemeClr val="tx2"/>
                </a:solidFill>
              </a:rPr>
              <a:t>Complete the first two answers on your inquiry sheet using the information below</a:t>
            </a:r>
            <a:endParaRPr lang="en-AU" sz="3000" b="1" dirty="0">
              <a:solidFill>
                <a:schemeClr val="tx2"/>
              </a:solidFill>
            </a:endParaRPr>
          </a:p>
        </p:txBody>
      </p:sp>
      <p:sp>
        <p:nvSpPr>
          <p:cNvPr id="3" name="Content Placeholder 2"/>
          <p:cNvSpPr>
            <a:spLocks noGrp="1"/>
          </p:cNvSpPr>
          <p:nvPr>
            <p:ph idx="1"/>
          </p:nvPr>
        </p:nvSpPr>
        <p:spPr>
          <a:xfrm>
            <a:off x="457200" y="1857365"/>
            <a:ext cx="8229600" cy="4315152"/>
          </a:xfrm>
        </p:spPr>
        <p:txBody>
          <a:bodyPr>
            <a:noAutofit/>
          </a:bodyPr>
          <a:lstStyle/>
          <a:p>
            <a:pPr>
              <a:lnSpc>
                <a:spcPct val="150000"/>
              </a:lnSpc>
            </a:pPr>
            <a:r>
              <a:rPr lang="en-AU" dirty="0" smtClean="0">
                <a:solidFill>
                  <a:schemeClr val="bg1"/>
                </a:solidFill>
              </a:rPr>
              <a:t>The first Catholics to reside in Australia arrived with the First Fleet in 1788. </a:t>
            </a:r>
          </a:p>
          <a:p>
            <a:pPr>
              <a:lnSpc>
                <a:spcPct val="150000"/>
              </a:lnSpc>
            </a:pPr>
            <a:r>
              <a:rPr lang="en-AU" dirty="0" smtClean="0">
                <a:solidFill>
                  <a:schemeClr val="bg1"/>
                </a:solidFill>
              </a:rPr>
              <a:t>They were mostly Irish convicts, with others from England and Scotland.</a:t>
            </a:r>
          </a:p>
          <a:p>
            <a:pPr>
              <a:lnSpc>
                <a:spcPct val="150000"/>
              </a:lnSpc>
            </a:pPr>
            <a:r>
              <a:rPr lang="en-AU" dirty="0" smtClean="0">
                <a:solidFill>
                  <a:schemeClr val="bg1"/>
                </a:solidFill>
              </a:rPr>
              <a:t>Of the 1,044 convicts who arrived, 316 were Catholics.</a:t>
            </a:r>
          </a:p>
          <a:p>
            <a:pPr algn="r">
              <a:buNone/>
            </a:pPr>
            <a:r>
              <a:rPr lang="en-AU" sz="2000" dirty="0" smtClean="0">
                <a:hlinkClick r:id="rId2"/>
              </a:rPr>
              <a:t>www.catholicaustralia.com.au</a:t>
            </a:r>
            <a:r>
              <a:rPr lang="en-AU" sz="2000" dirty="0" smtClean="0"/>
              <a:t> </a:t>
            </a:r>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Hard Start</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The new colony did not allow Catholics to practice their religion. Instead, they were forced to take part in Church of England services. </a:t>
            </a:r>
          </a:p>
          <a:p>
            <a:r>
              <a:rPr lang="en-AU" dirty="0" smtClean="0"/>
              <a:t>Catholics were not allowed to celebrate Mass, as the authorities believed if the Irish gathered together they would cause trouble.</a:t>
            </a:r>
          </a:p>
          <a:p>
            <a:pPr>
              <a:buNone/>
            </a:pPr>
            <a:endParaRPr lang="en-AU" dirty="0" smtClean="0"/>
          </a:p>
          <a:p>
            <a:pPr>
              <a:buNone/>
            </a:pPr>
            <a:r>
              <a:rPr lang="en-AU" dirty="0" smtClean="0">
                <a:hlinkClick r:id="rId2"/>
              </a:rPr>
              <a:t>Click here to take a short quiz on the beginnings of the story</a:t>
            </a:r>
            <a:endParaRPr lang="en-AU" dirty="0" smtClean="0"/>
          </a:p>
          <a:p>
            <a:endParaRPr lang="en-AU" dirty="0"/>
          </a:p>
        </p:txBody>
      </p:sp>
      <p:pic>
        <p:nvPicPr>
          <p:cNvPr id="2050" name="Picture 2" descr="C:\Users\Rebecca\AppData\Local\Microsoft\Windows\Temporary Internet Files\Content.IE5\YYOIVPIB\MC900048276[1].wmf"/>
          <p:cNvPicPr>
            <a:picLocks noChangeAspect="1" noChangeArrowheads="1"/>
          </p:cNvPicPr>
          <p:nvPr/>
        </p:nvPicPr>
        <p:blipFill>
          <a:blip r:embed="rId3"/>
          <a:srcRect/>
          <a:stretch>
            <a:fillRect/>
          </a:stretch>
        </p:blipFill>
        <p:spPr bwMode="auto">
          <a:xfrm>
            <a:off x="7143768" y="4714884"/>
            <a:ext cx="1423721" cy="17913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task</a:t>
            </a:r>
            <a:endParaRPr lang="en-AU" dirty="0"/>
          </a:p>
        </p:txBody>
      </p:sp>
      <p:sp>
        <p:nvSpPr>
          <p:cNvPr id="3" name="Content Placeholder 2"/>
          <p:cNvSpPr>
            <a:spLocks noGrp="1"/>
          </p:cNvSpPr>
          <p:nvPr>
            <p:ph idx="1"/>
          </p:nvPr>
        </p:nvSpPr>
        <p:spPr>
          <a:xfrm>
            <a:off x="214282" y="1646237"/>
            <a:ext cx="8715436" cy="1639887"/>
          </a:xfrm>
        </p:spPr>
        <p:txBody>
          <a:bodyPr>
            <a:normAutofit fontScale="92500" lnSpcReduction="20000"/>
          </a:bodyPr>
          <a:lstStyle/>
          <a:p>
            <a:pPr>
              <a:buNone/>
            </a:pPr>
            <a:r>
              <a:rPr lang="en-AU" dirty="0" smtClean="0">
                <a:solidFill>
                  <a:schemeClr val="accent1"/>
                </a:solidFill>
              </a:rPr>
              <a:t>	</a:t>
            </a:r>
            <a:r>
              <a:rPr lang="en-AU" dirty="0" smtClean="0">
                <a:solidFill>
                  <a:schemeClr val="accent6"/>
                </a:solidFill>
              </a:rPr>
              <a:t>Imagine you are a Catholic Irish convict who was transported to New South Wales.  Write a letter to your family in Ireland describing your feelings about your life in the new colony.</a:t>
            </a:r>
          </a:p>
          <a:p>
            <a:pPr>
              <a:buNone/>
            </a:pPr>
            <a:endParaRPr lang="en-AU" dirty="0" smtClean="0"/>
          </a:p>
          <a:p>
            <a:pPr>
              <a:buNone/>
            </a:pPr>
            <a:endParaRPr lang="en-AU" dirty="0" smtClean="0"/>
          </a:p>
          <a:p>
            <a:pPr>
              <a:buNone/>
            </a:pPr>
            <a:endParaRPr lang="en-AU" dirty="0"/>
          </a:p>
        </p:txBody>
      </p:sp>
      <p:pic>
        <p:nvPicPr>
          <p:cNvPr id="4" name="Picture 2" descr="C:\Users\Rebecca\AppData\Local\Microsoft\Windows\Temporary Internet Files\Content.IE5\H9KH14ZE\MC900234134[1].wmf"/>
          <p:cNvPicPr>
            <a:picLocks noChangeAspect="1" noChangeArrowheads="1"/>
          </p:cNvPicPr>
          <p:nvPr/>
        </p:nvPicPr>
        <p:blipFill>
          <a:blip r:embed="rId2"/>
          <a:srcRect/>
          <a:stretch>
            <a:fillRect/>
          </a:stretch>
        </p:blipFill>
        <p:spPr bwMode="auto">
          <a:xfrm>
            <a:off x="4857752" y="285728"/>
            <a:ext cx="1131870" cy="1086700"/>
          </a:xfrm>
          <a:prstGeom prst="rect">
            <a:avLst/>
          </a:prstGeom>
          <a:noFill/>
        </p:spPr>
      </p:pic>
      <p:pic>
        <p:nvPicPr>
          <p:cNvPr id="3076" name="Picture 4"/>
          <p:cNvPicPr>
            <a:picLocks noChangeAspect="1" noChangeArrowheads="1"/>
          </p:cNvPicPr>
          <p:nvPr/>
        </p:nvPicPr>
        <p:blipFill>
          <a:blip r:embed="rId3"/>
          <a:srcRect/>
          <a:stretch>
            <a:fillRect/>
          </a:stretch>
        </p:blipFill>
        <p:spPr bwMode="auto">
          <a:xfrm>
            <a:off x="3786182" y="3298603"/>
            <a:ext cx="5157782" cy="336413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rot="1080000">
            <a:off x="619229" y="3704467"/>
            <a:ext cx="3390900"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first priests</a:t>
            </a:r>
            <a:endParaRPr lang="en-AU" dirty="0"/>
          </a:p>
        </p:txBody>
      </p:sp>
      <p:sp>
        <p:nvSpPr>
          <p:cNvPr id="3" name="Content Placeholder 2"/>
          <p:cNvSpPr>
            <a:spLocks noGrp="1"/>
          </p:cNvSpPr>
          <p:nvPr>
            <p:ph idx="1"/>
          </p:nvPr>
        </p:nvSpPr>
        <p:spPr>
          <a:xfrm>
            <a:off x="214282" y="1500174"/>
            <a:ext cx="8929718" cy="5143535"/>
          </a:xfrm>
        </p:spPr>
        <p:txBody>
          <a:bodyPr>
            <a:normAutofit lnSpcReduction="10000"/>
          </a:bodyPr>
          <a:lstStyle/>
          <a:p>
            <a:r>
              <a:rPr lang="en-AU" sz="2600" dirty="0" smtClean="0">
                <a:solidFill>
                  <a:schemeClr val="accent3"/>
                </a:solidFill>
              </a:rPr>
              <a:t>There were no priests in the colony of  New South Wales, so the Irish convicts had to keep their faith alive themselves. </a:t>
            </a:r>
          </a:p>
          <a:p>
            <a:r>
              <a:rPr lang="en-AU" sz="2600" dirty="0" smtClean="0"/>
              <a:t>There were no priests to provide them with Church teachings or sacraments.</a:t>
            </a:r>
          </a:p>
          <a:p>
            <a:r>
              <a:rPr lang="en-AU" sz="2600" dirty="0" smtClean="0">
                <a:solidFill>
                  <a:schemeClr val="accent3"/>
                </a:solidFill>
              </a:rPr>
              <a:t>One of the first Catholic priests to arrive in Australia was an Irish convict named James Dixon, who was sent to the colony on the ‘Friendship’ in 1800 for being suspected of taking part in the Irish Rebellion. </a:t>
            </a:r>
          </a:p>
          <a:p>
            <a:r>
              <a:rPr lang="en-AU" sz="2600" dirty="0" smtClean="0"/>
              <a:t>Father Dixon was not allowed to act as a priest until 1803, when Governor King decided having Mass might improve the behaviour of the Irish convicts. </a:t>
            </a:r>
          </a:p>
          <a:p>
            <a:r>
              <a:rPr lang="en-AU" sz="2600" dirty="0" smtClean="0">
                <a:solidFill>
                  <a:schemeClr val="accent3"/>
                </a:solidFill>
              </a:rPr>
              <a:t>The </a:t>
            </a:r>
            <a:r>
              <a:rPr lang="en-AU" sz="2600" dirty="0">
                <a:solidFill>
                  <a:schemeClr val="accent3"/>
                </a:solidFill>
              </a:rPr>
              <a:t>first </a:t>
            </a:r>
            <a:r>
              <a:rPr lang="en-AU" sz="2600" dirty="0" smtClean="0">
                <a:solidFill>
                  <a:schemeClr val="accent3"/>
                </a:solidFill>
              </a:rPr>
              <a:t>public Mass ever </a:t>
            </a:r>
            <a:r>
              <a:rPr lang="en-AU" sz="2600" dirty="0">
                <a:solidFill>
                  <a:schemeClr val="accent3"/>
                </a:solidFill>
              </a:rPr>
              <a:t>celebrated in Australia </a:t>
            </a:r>
            <a:r>
              <a:rPr lang="en-AU" sz="2600" dirty="0" smtClean="0">
                <a:solidFill>
                  <a:schemeClr val="accent3"/>
                </a:solidFill>
              </a:rPr>
              <a:t>was held on </a:t>
            </a:r>
            <a:r>
              <a:rPr lang="en-AU" sz="2600" dirty="0">
                <a:solidFill>
                  <a:schemeClr val="accent3"/>
                </a:solidFill>
              </a:rPr>
              <a:t>15 May 1803 by Father </a:t>
            </a:r>
            <a:r>
              <a:rPr lang="en-AU" sz="2600" dirty="0" smtClean="0">
                <a:solidFill>
                  <a:schemeClr val="accent3"/>
                </a:solidFill>
              </a:rPr>
              <a:t>Dixon.</a:t>
            </a:r>
            <a:r>
              <a:rPr lang="en-AU" sz="2000" dirty="0"/>
              <a:t>	</a:t>
            </a:r>
          </a:p>
          <a:p>
            <a:pPr>
              <a:buNone/>
            </a:pPr>
            <a:endParaRPr lang="en-A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858280" cy="674670"/>
          </a:xfrm>
        </p:spPr>
        <p:txBody>
          <a:bodyPr>
            <a:normAutofit fontScale="90000"/>
          </a:bodyPr>
          <a:lstStyle/>
          <a:p>
            <a:r>
              <a:rPr lang="en-AU" dirty="0" smtClean="0"/>
              <a:t>Father James Dixon</a:t>
            </a:r>
            <a:endParaRPr lang="en-AU" dirty="0"/>
          </a:p>
        </p:txBody>
      </p:sp>
      <p:pic>
        <p:nvPicPr>
          <p:cNvPr id="1026" name="Picture 2"/>
          <p:cNvPicPr>
            <a:picLocks noGrp="1" noChangeAspect="1" noChangeArrowheads="1"/>
          </p:cNvPicPr>
          <p:nvPr>
            <p:ph idx="4294967295"/>
          </p:nvPr>
        </p:nvPicPr>
        <p:blipFill>
          <a:blip r:embed="rId2"/>
          <a:srcRect/>
          <a:stretch>
            <a:fillRect/>
          </a:stretch>
        </p:blipFill>
        <p:spPr bwMode="auto">
          <a:xfrm>
            <a:off x="5834063" y="3786188"/>
            <a:ext cx="3309937" cy="2714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6944" y="357166"/>
            <a:ext cx="1338574" cy="3643338"/>
          </a:xfrm>
          <a:prstGeom prst="rect">
            <a:avLst/>
          </a:prstGeom>
          <a:noFill/>
          <a:ln w="9525">
            <a:noFill/>
            <a:miter lim="800000"/>
            <a:headEnd/>
            <a:tailEnd/>
          </a:ln>
          <a:effectLst/>
        </p:spPr>
      </p:pic>
      <p:sp>
        <p:nvSpPr>
          <p:cNvPr id="6" name="TextBox 5"/>
          <p:cNvSpPr txBox="1"/>
          <p:nvPr/>
        </p:nvSpPr>
        <p:spPr>
          <a:xfrm>
            <a:off x="1785918" y="928670"/>
            <a:ext cx="7072362" cy="2462213"/>
          </a:xfrm>
          <a:prstGeom prst="rect">
            <a:avLst/>
          </a:prstGeom>
          <a:noFill/>
        </p:spPr>
        <p:txBody>
          <a:bodyPr wrap="square" rtlCol="0">
            <a:spAutoFit/>
          </a:bodyPr>
          <a:lstStyle/>
          <a:p>
            <a:r>
              <a:rPr lang="en-AU" sz="2200" dirty="0" smtClean="0">
                <a:solidFill>
                  <a:schemeClr val="bg1"/>
                </a:solidFill>
              </a:rPr>
              <a:t>In 1804 when Rome found out about his work, Fr. Dixon was made 'Prefect Apostolic' of New Holland and thus became the first formal appointment by the Church in Australia. </a:t>
            </a:r>
          </a:p>
          <a:p>
            <a:endParaRPr lang="en-AU" sz="2200" dirty="0" smtClean="0">
              <a:solidFill>
                <a:schemeClr val="bg1"/>
              </a:solidFill>
            </a:endParaRPr>
          </a:p>
          <a:p>
            <a:r>
              <a:rPr lang="en-AU" sz="2200" dirty="0" smtClean="0">
                <a:solidFill>
                  <a:schemeClr val="bg1"/>
                </a:solidFill>
              </a:rPr>
              <a:t>In 1809 he returned to Ireland, where he remained until his death on January 4th 1840.</a:t>
            </a:r>
            <a:endParaRPr lang="en-AU" sz="2200" dirty="0">
              <a:solidFill>
                <a:schemeClr val="bg1"/>
              </a:solidFill>
            </a:endParaRPr>
          </a:p>
        </p:txBody>
      </p:sp>
      <p:sp>
        <p:nvSpPr>
          <p:cNvPr id="7" name="TextBox 6"/>
          <p:cNvSpPr txBox="1"/>
          <p:nvPr/>
        </p:nvSpPr>
        <p:spPr>
          <a:xfrm>
            <a:off x="214282" y="4000504"/>
            <a:ext cx="5357850" cy="2800767"/>
          </a:xfrm>
          <a:prstGeom prst="rect">
            <a:avLst/>
          </a:prstGeom>
          <a:noFill/>
        </p:spPr>
        <p:txBody>
          <a:bodyPr wrap="square" rtlCol="0">
            <a:spAutoFit/>
          </a:bodyPr>
          <a:lstStyle/>
          <a:p>
            <a:r>
              <a:rPr lang="en-AU" sz="2200" dirty="0" smtClean="0"/>
              <a:t>During a visit to Ireland in 2009 the Archbishop of Sydney, Cardinal George </a:t>
            </a:r>
            <a:r>
              <a:rPr lang="en-AU" sz="2200" dirty="0" err="1" smtClean="0"/>
              <a:t>Pel</a:t>
            </a:r>
            <a:r>
              <a:rPr lang="en-AU" sz="2200" dirty="0" smtClean="0"/>
              <a:t>, visited the grave of Fr. Dixon. This was a historic moment in which the leader of the Church in Australia visited, for the first time, the grave of the 'convict priest' who celebrated the first Mass on Australian soil.</a:t>
            </a:r>
            <a:endParaRPr lang="en-AU" sz="2200" dirty="0"/>
          </a:p>
        </p:txBody>
      </p:sp>
      <p:sp>
        <p:nvSpPr>
          <p:cNvPr id="8" name="TextBox 7"/>
          <p:cNvSpPr txBox="1"/>
          <p:nvPr/>
        </p:nvSpPr>
        <p:spPr>
          <a:xfrm>
            <a:off x="4857752" y="6572272"/>
            <a:ext cx="4286248" cy="369332"/>
          </a:xfrm>
          <a:prstGeom prst="rect">
            <a:avLst/>
          </a:prstGeom>
          <a:noFill/>
        </p:spPr>
        <p:txBody>
          <a:bodyPr wrap="square" rtlCol="0">
            <a:spAutoFit/>
          </a:bodyPr>
          <a:lstStyle/>
          <a:p>
            <a:r>
              <a:rPr lang="en-AU" b="1" dirty="0" smtClean="0">
                <a:solidFill>
                  <a:schemeClr val="accent6"/>
                </a:solidFill>
              </a:rPr>
              <a:t>http://www.crossabegballymurn.ie</a:t>
            </a:r>
            <a:endParaRPr lang="en-AU" b="1" dirty="0">
              <a:solidFill>
                <a:schemeClr val="accent6"/>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927</TotalTime>
  <Words>776</Words>
  <Application>Microsoft Office PowerPoint</Application>
  <PresentationFormat>On-screen Show (4:3)</PresentationFormat>
  <Paragraphs>78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What is the Story of the Catholic Church in Australia?</vt:lpstr>
      <vt:lpstr>What is the Story of the Catholic Church in Australia?</vt:lpstr>
      <vt:lpstr>It all began in Britain...</vt:lpstr>
      <vt:lpstr>Transportation to New South Wales</vt:lpstr>
      <vt:lpstr>Complete the first two answers on your inquiry sheet using the information below</vt:lpstr>
      <vt:lpstr>A Hard Start</vt:lpstr>
      <vt:lpstr>Your task</vt:lpstr>
      <vt:lpstr>The first priests</vt:lpstr>
      <vt:lpstr>Father James Dixon</vt:lpstr>
      <vt:lpstr>Father James Dixon</vt:lpstr>
      <vt:lpstr>The Official Start</vt:lpstr>
      <vt:lpstr>Father Therry</vt:lpstr>
      <vt:lpstr>Sisters of Charity</vt:lpstr>
      <vt:lpstr>Sisters of Charity</vt:lpstr>
      <vt:lpstr>Reflect on Learning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Catholics in Australia</dc:title>
  <dc:creator>Rebecca</dc:creator>
  <cp:lastModifiedBy>Vanesse Miller</cp:lastModifiedBy>
  <cp:revision>90</cp:revision>
  <dcterms:created xsi:type="dcterms:W3CDTF">2013-04-05T23:27:12Z</dcterms:created>
  <dcterms:modified xsi:type="dcterms:W3CDTF">2013-06-19T11:34:34Z</dcterms:modified>
</cp:coreProperties>
</file>